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0"/>
  </p:notesMasterIdLst>
  <p:sldIdLst>
    <p:sldId id="2220" r:id="rId2"/>
    <p:sldId id="2223" r:id="rId3"/>
    <p:sldId id="2224" r:id="rId4"/>
    <p:sldId id="2225" r:id="rId5"/>
    <p:sldId id="2226" r:id="rId6"/>
    <p:sldId id="2227" r:id="rId7"/>
    <p:sldId id="2228" r:id="rId8"/>
    <p:sldId id="2229" r:id="rId9"/>
  </p:sldIdLst>
  <p:sldSz cx="12961938" cy="72009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74">
          <p15:clr>
            <a:srgbClr val="A4A3A4"/>
          </p15:clr>
        </p15:guide>
        <p15:guide id="2" orient="horz" pos="4354">
          <p15:clr>
            <a:srgbClr val="A4A3A4"/>
          </p15:clr>
        </p15:guide>
        <p15:guide id="3" orient="horz" pos="454">
          <p15:clr>
            <a:srgbClr val="A4A3A4"/>
          </p15:clr>
        </p15:guide>
        <p15:guide id="4" pos="4080">
          <p15:clr>
            <a:srgbClr val="A4A3A4"/>
          </p15:clr>
        </p15:guide>
        <p15:guide id="5" pos="810">
          <p15:clr>
            <a:srgbClr val="A4A3A4"/>
          </p15:clr>
        </p15:guide>
        <p15:guide id="6" pos="74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11D4"/>
    <a:srgbClr val="CC3300"/>
    <a:srgbClr val="F1900F"/>
    <a:srgbClr val="DB7325"/>
    <a:srgbClr val="A47900"/>
    <a:srgbClr val="DDDDDD"/>
    <a:srgbClr val="0000FF"/>
    <a:srgbClr val="CC9900"/>
    <a:srgbClr val="FFFF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105" d="100"/>
          <a:sy n="105" d="100"/>
        </p:scale>
        <p:origin x="540" y="102"/>
      </p:cViewPr>
      <p:guideLst>
        <p:guide orient="horz" pos="1374"/>
        <p:guide orient="horz" pos="4354"/>
        <p:guide orient="horz" pos="454"/>
        <p:guide pos="4080"/>
        <p:guide pos="810"/>
        <p:guide pos="74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204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0213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200" noProof="1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2051" name="日期占位符 2050"/>
          <p:cNvSpPr>
            <a:spLocks noGrp="1"/>
          </p:cNvSpPr>
          <p:nvPr>
            <p:ph type="dt" idx="1"/>
          </p:nvPr>
        </p:nvSpPr>
        <p:spPr>
          <a:xfrm>
            <a:off x="3883025" y="0"/>
            <a:ext cx="2973388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4580" name="幻灯片图像占位符 2051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342900" y="685800"/>
            <a:ext cx="61722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文本占位符 2052"/>
          <p:cNvSpPr>
            <a:spLocks noGrp="1" noRot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0213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>
              <a:defRPr sz="1200" noProof="1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5"/>
          </p:nvPr>
        </p:nvSpPr>
        <p:spPr>
          <a:xfrm>
            <a:off x="3883025" y="8685213"/>
            <a:ext cx="2973388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ED8043A-6B50-468F-A2E8-B58E26A421D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7510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lvl="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lvl="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lvl="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lvl="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lvl="5" indent="0" algn="l" defTabSz="914400" eaLnBrk="1" fontAlgn="base" latinLnBrk="0" hangingPunct="1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0" algn="l" defTabSz="914400" eaLnBrk="1" fontAlgn="base" latinLnBrk="0" hangingPunct="1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0" algn="l" defTabSz="914400" eaLnBrk="1" fontAlgn="base" latinLnBrk="0" hangingPunct="1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0" algn="l" defTabSz="914400" eaLnBrk="1" fontAlgn="base" latinLnBrk="0" hangingPunct="1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20282" y="1178481"/>
            <a:ext cx="9721691" cy="2506980"/>
          </a:xfrm>
          <a:prstGeom prst="rect">
            <a:avLst/>
          </a:prstGeo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0282" y="3782140"/>
            <a:ext cx="9721691" cy="17385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20">
                <a:solidFill>
                  <a:schemeClr val="tx1"/>
                </a:solidFill>
              </a:defRPr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1030699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788131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404" y="1795225"/>
            <a:ext cx="11179945" cy="2995374"/>
          </a:xfrm>
          <a:prstGeom prst="rect">
            <a:avLst/>
          </a:prstGeom>
        </p:spPr>
        <p:txBody>
          <a:bodyPr anchor="b"/>
          <a:lstStyle>
            <a:lvl1pPr algn="l">
              <a:defRPr sz="63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404" y="4818936"/>
            <a:ext cx="11179945" cy="157519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2130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91155" y="1916906"/>
            <a:ext cx="5508958" cy="45689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62142" y="1916906"/>
            <a:ext cx="5508958" cy="45689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2504837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2843" y="383382"/>
            <a:ext cx="11179945" cy="1018733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39310" y="1645713"/>
            <a:ext cx="4998889" cy="7456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940" b="0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339310" y="2455307"/>
            <a:ext cx="4998889" cy="39752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520"/>
            </a:lvl1pPr>
            <a:lvl2pPr>
              <a:defRPr sz="2100"/>
            </a:lvl2pPr>
            <a:lvl3pPr>
              <a:defRPr sz="1890"/>
            </a:lvl3pPr>
            <a:lvl4pPr>
              <a:defRPr sz="1680"/>
            </a:lvl4pPr>
            <a:lvl5pPr>
              <a:defRPr sz="168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686976" y="1645713"/>
            <a:ext cx="4998890" cy="7456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40030" indent="-240030">
              <a:buNone/>
              <a:defRPr lang="zh-CN" altLang="en-US" b="0" smtClean="0"/>
            </a:lvl1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686976" y="2475333"/>
            <a:ext cx="4998890" cy="39552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520"/>
            </a:lvl1pPr>
            <a:lvl2pPr>
              <a:defRPr sz="2100"/>
            </a:lvl2pPr>
            <a:lvl3pPr>
              <a:defRPr sz="1890"/>
            </a:lvl3pPr>
            <a:lvl4pPr>
              <a:defRPr sz="1680"/>
            </a:lvl4pPr>
            <a:lvl5pPr>
              <a:defRPr sz="168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1207230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20793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5133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2843" y="480060"/>
            <a:ext cx="4180664" cy="1680210"/>
          </a:xfrm>
          <a:prstGeom prst="rect">
            <a:avLst/>
          </a:prstGeom>
        </p:spPr>
        <p:txBody>
          <a:bodyPr anchor="b"/>
          <a:lstStyle>
            <a:lvl1pPr>
              <a:defRPr sz="336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10647" y="1036796"/>
            <a:ext cx="6562142" cy="5117306"/>
          </a:xfrm>
          <a:prstGeom prst="rect">
            <a:avLst/>
          </a:prstGeo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92843" y="2160270"/>
            <a:ext cx="4180664" cy="40021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18584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2843" y="480060"/>
            <a:ext cx="4530038" cy="168021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4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724996" y="480061"/>
            <a:ext cx="6347792" cy="5674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92843" y="2160270"/>
            <a:ext cx="4530038" cy="40021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46837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1056396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276114" y="383381"/>
            <a:ext cx="2794986" cy="6102430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91155" y="383381"/>
            <a:ext cx="8222931" cy="610243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113138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2295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40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 descr="C:\Users\John\Desktop\00.jpg00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931775" cy="718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Font typeface="Arial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Font typeface="Arial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Font typeface="Arial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Font typeface="Arial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Font typeface="Arial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Font typeface="Arial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Font typeface="Arial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Font typeface="Arial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1" descr="C:\Users\John\Desktop\01.jpg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4450"/>
            <a:ext cx="12957175" cy="71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936354" y="3024386"/>
            <a:ext cx="11017224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algn="ctr">
              <a:lnSpc>
                <a:spcPct val="125000"/>
              </a:lnSpc>
              <a:spcAft>
                <a:spcPts val="0"/>
              </a:spcAft>
            </a:pPr>
            <a:r>
              <a:rPr lang="zh-CN" altLang="zh-CN" sz="4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中国石油大学（北京）克拉玛依校</a:t>
            </a:r>
            <a:r>
              <a:rPr lang="zh-CN" altLang="zh-CN" sz="44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区</a:t>
            </a:r>
            <a:endParaRPr lang="en-US" altLang="zh-CN" sz="4400" kern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304800" algn="ctr">
              <a:lnSpc>
                <a:spcPct val="125000"/>
              </a:lnSpc>
              <a:spcAft>
                <a:spcPts val="0"/>
              </a:spcAft>
            </a:pPr>
            <a:endParaRPr lang="en-US" altLang="zh-CN" sz="4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304800" algn="ctr">
              <a:lnSpc>
                <a:spcPct val="125000"/>
              </a:lnSpc>
              <a:spcAft>
                <a:spcPts val="0"/>
              </a:spcAft>
            </a:pPr>
            <a:r>
              <a:rPr lang="zh-CN" altLang="en-US" sz="44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智  慧  树  平  台  选  </a:t>
            </a:r>
            <a:r>
              <a:rPr lang="zh-CN" altLang="en-US" sz="44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课  指  南</a:t>
            </a:r>
            <a:endParaRPr lang="zh-CN" altLang="zh-CN" sz="4400" kern="1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" y="14293"/>
            <a:ext cx="12961938" cy="633829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algn="ctr" eaLnBrk="0" hangingPunct="0">
              <a:lnSpc>
                <a:spcPct val="120000"/>
              </a:lnSpc>
              <a:spcBef>
                <a:spcPct val="4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n-US" altLang="zh-CN" sz="3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3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选课</a:t>
            </a:r>
            <a:endParaRPr lang="en-US" altLang="zh-CN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49" y="734373"/>
            <a:ext cx="12961938" cy="56624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4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选课平台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8641209" y="1512218"/>
            <a:ext cx="0" cy="532859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8641209" y="2520330"/>
            <a:ext cx="4345253" cy="1243547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algn="just" eaLnBrk="0" hangingPunc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zh-CN" altLang="en-US" sz="2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智慧树平台选课网址：</a:t>
            </a:r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://portals.zhihuishu.com/cupklmy/shareCourse</a:t>
            </a:r>
            <a:endParaRPr lang="en-US" altLang="zh-CN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" y="1436391"/>
            <a:ext cx="6733050" cy="544797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" y="14293"/>
            <a:ext cx="12961938" cy="633829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algn="ctr" eaLnBrk="0" hangingPunct="0">
              <a:lnSpc>
                <a:spcPct val="120000"/>
              </a:lnSpc>
              <a:spcBef>
                <a:spcPct val="4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n-US" altLang="zh-CN" sz="3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3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选课</a:t>
            </a:r>
            <a:endParaRPr lang="en-US" altLang="zh-CN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49" y="734373"/>
            <a:ext cx="12961938" cy="56624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4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注册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/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登录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" y="1436391"/>
            <a:ext cx="6733050" cy="544797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184825" y="1453886"/>
            <a:ext cx="950299" cy="3202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985025" y="1569248"/>
            <a:ext cx="590465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60000"/>
              </a:lnSpc>
              <a:buFont typeface="Wingdings" panose="05000000000000000000" pitchFamily="2" charset="2"/>
              <a:buChar char="u"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之前未在智慧树平台注册过的新生，首次登陆需要注册。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u"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老生直接点击右上角的登录。</a:t>
            </a:r>
          </a:p>
        </p:txBody>
      </p:sp>
    </p:spTree>
    <p:extLst>
      <p:ext uri="{BB962C8B-B14F-4D97-AF65-F5344CB8AC3E}">
        <p14:creationId xmlns:p14="http://schemas.microsoft.com/office/powerpoint/2010/main" val="23789604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" y="14293"/>
            <a:ext cx="12961938" cy="633829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algn="ctr" eaLnBrk="0" hangingPunct="0">
              <a:lnSpc>
                <a:spcPct val="120000"/>
              </a:lnSpc>
              <a:spcBef>
                <a:spcPct val="4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n-US" altLang="zh-CN" sz="3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3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选课</a:t>
            </a:r>
            <a:endParaRPr lang="en-US" altLang="zh-CN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49" y="864146"/>
            <a:ext cx="12961938" cy="56624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4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选择课程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67261" y="5691584"/>
            <a:ext cx="8417964" cy="52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just">
              <a:lnSpc>
                <a:spcPct val="16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通过“跨校共享课”选择课程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05" y="2088281"/>
            <a:ext cx="6873282" cy="337540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824785" y="3312418"/>
            <a:ext cx="2016224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145" y="2066563"/>
            <a:ext cx="4769521" cy="3397119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2169601" y="4104506"/>
            <a:ext cx="562274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下箭头 12"/>
          <p:cNvSpPr/>
          <p:nvPr/>
        </p:nvSpPr>
        <p:spPr bwMode="auto">
          <a:xfrm rot="16200000">
            <a:off x="7379990" y="3528566"/>
            <a:ext cx="361950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0876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385" y="2416731"/>
            <a:ext cx="10345255" cy="4331093"/>
          </a:xfrm>
          <a:prstGeom prst="rect">
            <a:avLst/>
          </a:prstGeom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" y="14293"/>
            <a:ext cx="12961938" cy="68390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algn="ctr" eaLnBrk="0" hangingPunct="0">
              <a:lnSpc>
                <a:spcPct val="120000"/>
              </a:lnSpc>
              <a:spcBef>
                <a:spcPct val="4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n-US" altLang="zh-CN" sz="3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2. </a:t>
            </a:r>
            <a:r>
              <a:rPr lang="zh-CN" altLang="en-US" sz="3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学习</a:t>
            </a:r>
            <a:endParaRPr lang="en-US" altLang="zh-CN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49" y="792138"/>
            <a:ext cx="12961938" cy="56624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4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登录学习平台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29441" y="2520330"/>
            <a:ext cx="72008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44265" y="1470809"/>
            <a:ext cx="4345253" cy="90550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algn="just" eaLnBrk="0" hangingPunc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智慧树平台学习网址：</a:t>
            </a:r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https://www.zhihuishu.com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21573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" y="14293"/>
            <a:ext cx="12961938" cy="68390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algn="ctr" eaLnBrk="0" hangingPunct="0">
              <a:lnSpc>
                <a:spcPct val="120000"/>
              </a:lnSpc>
              <a:spcBef>
                <a:spcPct val="4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n-US" altLang="zh-CN" sz="3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2. </a:t>
            </a:r>
            <a:r>
              <a:rPr lang="zh-CN" altLang="en-US" sz="3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学习</a:t>
            </a:r>
            <a:endParaRPr lang="en-US" altLang="zh-CN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49" y="792138"/>
            <a:ext cx="12961938" cy="56624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4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课程学习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1" y="2016274"/>
            <a:ext cx="5344747" cy="36004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88281" y="3816474"/>
            <a:ext cx="2676451" cy="19540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44265" y="6120730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点击已选课程，进入学习界面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969" y="2016274"/>
            <a:ext cx="6453888" cy="3600400"/>
          </a:xfrm>
          <a:prstGeom prst="rect">
            <a:avLst/>
          </a:prstGeom>
        </p:spPr>
      </p:pic>
      <p:sp>
        <p:nvSpPr>
          <p:cNvPr id="11" name="下箭头 10"/>
          <p:cNvSpPr/>
          <p:nvPr/>
        </p:nvSpPr>
        <p:spPr bwMode="auto">
          <a:xfrm rot="16200000">
            <a:off x="5749703" y="3600574"/>
            <a:ext cx="361950" cy="431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723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" y="14293"/>
            <a:ext cx="12961938" cy="68390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algn="ctr" eaLnBrk="0" hangingPunct="0">
              <a:lnSpc>
                <a:spcPct val="120000"/>
              </a:lnSpc>
              <a:spcBef>
                <a:spcPct val="4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n-US" altLang="zh-CN" sz="3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3. </a:t>
            </a:r>
            <a:r>
              <a:rPr lang="zh-CN" altLang="en-US" sz="3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退课</a:t>
            </a:r>
            <a:endParaRPr lang="en-US" altLang="zh-CN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49" y="792138"/>
            <a:ext cx="12961938" cy="56624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4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切换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至旧版智慧树学习平台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82349" y="1570939"/>
            <a:ext cx="1858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返回旧版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下箭头 10"/>
          <p:cNvSpPr/>
          <p:nvPr/>
        </p:nvSpPr>
        <p:spPr bwMode="auto">
          <a:xfrm rot="16200000">
            <a:off x="5749703" y="3600574"/>
            <a:ext cx="361950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" y="2017420"/>
            <a:ext cx="6144112" cy="325180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472857" y="2006455"/>
            <a:ext cx="370395" cy="2258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697" y="2017420"/>
            <a:ext cx="6211286" cy="323921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1391061" y="2736354"/>
            <a:ext cx="1858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切换旧版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548615" y="2736354"/>
            <a:ext cx="413074" cy="3849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192937" y="3416363"/>
            <a:ext cx="1858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4798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538" y="1944265"/>
            <a:ext cx="5519151" cy="44644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57" y="1944266"/>
            <a:ext cx="6835910" cy="4464495"/>
          </a:xfrm>
          <a:prstGeom prst="rect">
            <a:avLst/>
          </a:prstGeom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" y="14293"/>
            <a:ext cx="12961938" cy="68390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algn="ctr" eaLnBrk="0" hangingPunct="0">
              <a:lnSpc>
                <a:spcPct val="120000"/>
              </a:lnSpc>
              <a:spcBef>
                <a:spcPct val="4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n-US" altLang="zh-CN" sz="3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3. </a:t>
            </a:r>
            <a:r>
              <a:rPr lang="zh-CN" altLang="en-US" sz="3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退课</a:t>
            </a:r>
            <a:endParaRPr lang="en-US" altLang="zh-CN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49" y="792138"/>
            <a:ext cx="12961938" cy="56624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4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在“课程事务”中申请退课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77162" y="5385524"/>
            <a:ext cx="1858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课程事务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2297" y="5472658"/>
            <a:ext cx="648072" cy="2258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976913" y="2520329"/>
            <a:ext cx="684075" cy="2880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 bwMode="auto">
          <a:xfrm rot="16200000">
            <a:off x="7020198" y="3853557"/>
            <a:ext cx="361950" cy="431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3352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EF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F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龙湖策略</Template>
  <TotalTime>2341</TotalTime>
  <Pages>0</Pages>
  <Words>135</Words>
  <Characters>0</Characters>
  <Application>Microsoft Office PowerPoint</Application>
  <DocSecurity>0</DocSecurity>
  <PresentationFormat>自定义</PresentationFormat>
  <Lines>0</Lines>
  <Paragraphs>27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宋体</vt:lpstr>
      <vt:lpstr>微软雅黑</vt:lpstr>
      <vt:lpstr>Arial</vt:lpstr>
      <vt:lpstr>Times New Roman</vt:lpstr>
      <vt:lpstr>Wingdings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绿地SOHO推广全案</dc:title>
  <dc:creator>sunshine李艳</dc:creator>
  <cp:lastModifiedBy>Admin</cp:lastModifiedBy>
  <cp:revision>7148</cp:revision>
  <dcterms:created xsi:type="dcterms:W3CDTF">2007-03-29T08:54:27Z</dcterms:created>
  <dcterms:modified xsi:type="dcterms:W3CDTF">2019-09-04T05:02:21Z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2052-10.1.0.5740</vt:lpwstr>
  </property>
</Properties>
</file>